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57" r:id="rId6"/>
    <p:sldId id="264" r:id="rId7"/>
    <p:sldId id="265"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603551-D99D-4CC4-ADB3-742E051F7A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3551-D99D-4CC4-ADB3-742E051F7A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3551-D99D-4CC4-ADB3-742E051F7A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3551-D99D-4CC4-ADB3-742E051F7A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03551-D99D-4CC4-ADB3-742E051F7A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603551-D99D-4CC4-ADB3-742E051F7A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603551-D99D-4CC4-ADB3-742E051F7A0B}"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603551-D99D-4CC4-ADB3-742E051F7A0B}"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03551-D99D-4CC4-ADB3-742E051F7A0B}"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03551-D99D-4CC4-ADB3-742E051F7A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03551-D99D-4CC4-ADB3-742E051F7A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9F28E-1DCC-4E58-8AF7-199240FA1D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alpha val="5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03551-D99D-4CC4-ADB3-742E051F7A0B}" type="datetimeFigureOut">
              <a:rPr lang="en-US" smtClean="0"/>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9F28E-1DCC-4E58-8AF7-199240FA1D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latin typeface="Bookman Old Style" pitchFamily="18" charset="0"/>
              </a:rPr>
              <a:t>Target Audience</a:t>
            </a:r>
            <a:endParaRPr lang="en-US" sz="6000" b="1" dirty="0">
              <a:latin typeface="Bookman Old Style" pitchFamily="18" charset="0"/>
            </a:endParaRPr>
          </a:p>
        </p:txBody>
      </p:sp>
      <p:sp>
        <p:nvSpPr>
          <p:cNvPr id="3" name="Subtitle 2"/>
          <p:cNvSpPr>
            <a:spLocks noGrp="1"/>
          </p:cNvSpPr>
          <p:nvPr>
            <p:ph type="subTitle" idx="1"/>
          </p:nvPr>
        </p:nvSpPr>
        <p:spPr/>
        <p:txBody>
          <a:bodyPr/>
          <a:lstStyle/>
          <a:p>
            <a:pPr>
              <a:spcBef>
                <a:spcPts val="0"/>
              </a:spcBef>
            </a:pPr>
            <a:r>
              <a:rPr lang="en-US" b="1" dirty="0" err="1" smtClean="0">
                <a:solidFill>
                  <a:schemeClr val="tx1"/>
                </a:solidFill>
                <a:latin typeface="Bookman Old Style" pitchFamily="18" charset="0"/>
                <a:cs typeface="Times New Roman" pitchFamily="18" charset="0"/>
              </a:rPr>
              <a:t>Ganesh</a:t>
            </a:r>
            <a:r>
              <a:rPr lang="en-US" b="1" dirty="0" smtClean="0">
                <a:solidFill>
                  <a:schemeClr val="tx1"/>
                </a:solidFill>
                <a:latin typeface="Bookman Old Style" pitchFamily="18" charset="0"/>
                <a:cs typeface="Times New Roman" pitchFamily="18" charset="0"/>
              </a:rPr>
              <a:t> Kumar </a:t>
            </a:r>
            <a:r>
              <a:rPr lang="en-US" b="1" dirty="0" err="1" smtClean="0">
                <a:solidFill>
                  <a:schemeClr val="tx1"/>
                </a:solidFill>
                <a:latin typeface="Bookman Old Style" pitchFamily="18" charset="0"/>
                <a:cs typeface="Times New Roman" pitchFamily="18" charset="0"/>
              </a:rPr>
              <a:t>Ranjan</a:t>
            </a:r>
            <a:endParaRPr lang="en-US" b="1" dirty="0" smtClean="0">
              <a:solidFill>
                <a:schemeClr val="tx1"/>
              </a:solidFill>
              <a:latin typeface="Bookman Old Style" pitchFamily="18" charset="0"/>
              <a:cs typeface="Times New Roman" pitchFamily="18" charset="0"/>
            </a:endParaRPr>
          </a:p>
          <a:p>
            <a:pPr>
              <a:spcBef>
                <a:spcPts val="0"/>
              </a:spcBef>
            </a:pPr>
            <a:r>
              <a:rPr lang="en-US" b="1" dirty="0" smtClean="0">
                <a:solidFill>
                  <a:schemeClr val="tx1"/>
                </a:solidFill>
                <a:latin typeface="Bookman Old Style" pitchFamily="18" charset="0"/>
                <a:cs typeface="Times New Roman" pitchFamily="18" charset="0"/>
              </a:rPr>
              <a:t>Faculty, MJMC, MMHAPU,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85800"/>
            <a:ext cx="6324600" cy="4955203"/>
          </a:xfrm>
          <a:prstGeom prst="rect">
            <a:avLst/>
          </a:prstGeom>
          <a:noFill/>
        </p:spPr>
        <p:txBody>
          <a:bodyPr wrap="square" rtlCol="0">
            <a:spAutoFit/>
          </a:bodyPr>
          <a:lstStyle/>
          <a:p>
            <a:r>
              <a:rPr lang="en-US" sz="2800" b="1" dirty="0" smtClean="0">
                <a:latin typeface="Bookman Old Style" pitchFamily="18" charset="0"/>
              </a:rPr>
              <a:t>Key Takeaways</a:t>
            </a:r>
          </a:p>
          <a:p>
            <a:endParaRPr lang="en-US" sz="2800" b="1" dirty="0" smtClean="0">
              <a:latin typeface="Bookman Old Style" pitchFamily="18" charset="0"/>
            </a:endParaRPr>
          </a:p>
          <a:p>
            <a:pPr lvl="0">
              <a:buFont typeface="Wingdings" pitchFamily="2" charset="2"/>
              <a:buChar char="Ø"/>
            </a:pPr>
            <a:r>
              <a:rPr lang="en-US" sz="2000" dirty="0" smtClean="0">
                <a:latin typeface="Bookman Old Style" pitchFamily="18" charset="0"/>
              </a:rPr>
              <a:t>A target audience is a group of people identified as likely customers of a business.</a:t>
            </a:r>
          </a:p>
          <a:p>
            <a:pPr lvl="0"/>
            <a:endParaRPr lang="en-US" sz="2000" dirty="0" smtClean="0">
              <a:latin typeface="Bookman Old Style" pitchFamily="18" charset="0"/>
            </a:endParaRPr>
          </a:p>
          <a:p>
            <a:pPr lvl="0">
              <a:buFont typeface="Wingdings" pitchFamily="2" charset="2"/>
              <a:buChar char="Ø"/>
            </a:pPr>
            <a:r>
              <a:rPr lang="en-US" sz="2000" dirty="0" smtClean="0">
                <a:latin typeface="Bookman Old Style" pitchFamily="18" charset="0"/>
              </a:rPr>
              <a:t>People in a target audience share demographic similarities, such as age, location, or socioeconomic status.</a:t>
            </a:r>
          </a:p>
          <a:p>
            <a:pPr lvl="0"/>
            <a:endParaRPr lang="en-US" sz="2000" dirty="0" smtClean="0">
              <a:latin typeface="Bookman Old Style" pitchFamily="18" charset="0"/>
            </a:endParaRPr>
          </a:p>
          <a:p>
            <a:pPr lvl="0">
              <a:buFont typeface="Wingdings" pitchFamily="2" charset="2"/>
              <a:buChar char="Ø"/>
            </a:pPr>
            <a:r>
              <a:rPr lang="en-US" sz="2000" dirty="0" smtClean="0">
                <a:latin typeface="Bookman Old Style" pitchFamily="18" charset="0"/>
              </a:rPr>
              <a:t>Defining a target audience helps create more efficient marketing messages.</a:t>
            </a:r>
          </a:p>
          <a:p>
            <a:pPr lvl="0"/>
            <a:endParaRPr lang="en-US" sz="2000" dirty="0" smtClean="0">
              <a:latin typeface="Bookman Old Style" pitchFamily="18" charset="0"/>
            </a:endParaRPr>
          </a:p>
          <a:p>
            <a:pPr lvl="0">
              <a:buFont typeface="Wingdings" pitchFamily="2" charset="2"/>
              <a:buChar char="Ø"/>
            </a:pPr>
            <a:r>
              <a:rPr lang="en-US" sz="2000" dirty="0" smtClean="0">
                <a:latin typeface="Bookman Old Style" pitchFamily="18" charset="0"/>
              </a:rPr>
              <a:t>Focusing exclusively on a target audience can leave other potential customers ignored.</a:t>
            </a:r>
          </a:p>
          <a:p>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6858000" cy="4278094"/>
          </a:xfrm>
          <a:prstGeom prst="rect">
            <a:avLst/>
          </a:prstGeom>
          <a:noFill/>
        </p:spPr>
        <p:txBody>
          <a:bodyPr wrap="square" rtlCol="0">
            <a:spAutoFit/>
          </a:bodyPr>
          <a:lstStyle/>
          <a:p>
            <a:r>
              <a:rPr lang="en-US" sz="3200" b="1" dirty="0">
                <a:latin typeface="Bookman Old Style" pitchFamily="18" charset="0"/>
              </a:rPr>
              <a:t>Target Audience</a:t>
            </a:r>
          </a:p>
          <a:p>
            <a:r>
              <a:rPr lang="en-US" sz="2000" dirty="0">
                <a:latin typeface="Bookman Old Style" pitchFamily="18" charset="0"/>
              </a:rPr>
              <a:t>A target audience is a group of people identified as being likely customers of a business. Target audiences share similar demographic traits including, but not limited to:</a:t>
            </a:r>
          </a:p>
          <a:p>
            <a:pPr lvl="0">
              <a:buFont typeface="Wingdings" pitchFamily="2" charset="2"/>
              <a:buChar char="v"/>
            </a:pPr>
            <a:r>
              <a:rPr lang="en-US" sz="2800" b="1" dirty="0">
                <a:solidFill>
                  <a:srgbClr val="FFFF00"/>
                </a:solidFill>
                <a:latin typeface="Bookman Old Style" pitchFamily="18" charset="0"/>
              </a:rPr>
              <a:t>Age</a:t>
            </a:r>
          </a:p>
          <a:p>
            <a:pPr lvl="0">
              <a:buFont typeface="Wingdings" pitchFamily="2" charset="2"/>
              <a:buChar char="v"/>
            </a:pPr>
            <a:r>
              <a:rPr lang="en-US" sz="2800" b="1" dirty="0">
                <a:solidFill>
                  <a:srgbClr val="FFFF00"/>
                </a:solidFill>
                <a:latin typeface="Bookman Old Style" pitchFamily="18" charset="0"/>
              </a:rPr>
              <a:t>Gender</a:t>
            </a:r>
          </a:p>
          <a:p>
            <a:pPr lvl="0">
              <a:buFont typeface="Wingdings" pitchFamily="2" charset="2"/>
              <a:buChar char="v"/>
            </a:pPr>
            <a:r>
              <a:rPr lang="en-US" sz="2800" b="1" dirty="0">
                <a:solidFill>
                  <a:srgbClr val="FFFF00"/>
                </a:solidFill>
                <a:latin typeface="Bookman Old Style" pitchFamily="18" charset="0"/>
              </a:rPr>
              <a:t>Location</a:t>
            </a:r>
          </a:p>
          <a:p>
            <a:pPr lvl="0">
              <a:buFont typeface="Wingdings" pitchFamily="2" charset="2"/>
              <a:buChar char="v"/>
            </a:pPr>
            <a:r>
              <a:rPr lang="en-US" sz="2800" b="1" dirty="0">
                <a:solidFill>
                  <a:srgbClr val="FFFF00"/>
                </a:solidFill>
                <a:latin typeface="Bookman Old Style" pitchFamily="18" charset="0"/>
              </a:rPr>
              <a:t>Education</a:t>
            </a:r>
          </a:p>
          <a:p>
            <a:pPr lvl="0">
              <a:buFont typeface="Wingdings" pitchFamily="2" charset="2"/>
              <a:buChar char="v"/>
            </a:pPr>
            <a:r>
              <a:rPr lang="en-US" sz="2800" b="1" dirty="0">
                <a:solidFill>
                  <a:srgbClr val="FFFF00"/>
                </a:solidFill>
                <a:latin typeface="Bookman Old Style" pitchFamily="18" charset="0"/>
              </a:rPr>
              <a:t>Socioeconomic </a:t>
            </a:r>
            <a:r>
              <a:rPr lang="en-US" sz="2800" b="1" dirty="0" smtClean="0">
                <a:solidFill>
                  <a:srgbClr val="FFFF00"/>
                </a:solidFill>
                <a:latin typeface="Bookman Old Style" pitchFamily="18" charset="0"/>
              </a:rPr>
              <a:t>status</a:t>
            </a:r>
          </a:p>
          <a:p>
            <a:pPr lvl="0">
              <a:buFont typeface="Wingdings" pitchFamily="2" charset="2"/>
              <a:buChar char="v"/>
            </a:pPr>
            <a:endParaRPr lang="en-US" sz="2000" b="1" dirty="0">
              <a:solidFill>
                <a:srgbClr val="FFFF00"/>
              </a:solidFill>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609600"/>
            <a:ext cx="6324600" cy="5693866"/>
          </a:xfrm>
          <a:prstGeom prst="rect">
            <a:avLst/>
          </a:prstGeom>
          <a:noFill/>
        </p:spPr>
        <p:txBody>
          <a:bodyPr wrap="square" rtlCol="0">
            <a:spAutoFit/>
          </a:bodyPr>
          <a:lstStyle/>
          <a:p>
            <a:r>
              <a:rPr lang="en-US" sz="3200" b="1" dirty="0">
                <a:latin typeface="Bookman Old Style" pitchFamily="18" charset="0"/>
              </a:rPr>
              <a:t>Psychographic Information Should Include:</a:t>
            </a:r>
            <a:endParaRPr lang="en-US" sz="3200" dirty="0">
              <a:latin typeface="Bookman Old Style" pitchFamily="18" charset="0"/>
            </a:endParaRPr>
          </a:p>
          <a:p>
            <a:pPr lvl="0">
              <a:buFont typeface="Wingdings" pitchFamily="2" charset="2"/>
              <a:buChar char="Ø"/>
            </a:pPr>
            <a:r>
              <a:rPr lang="en-US" sz="3200" b="1" dirty="0">
                <a:solidFill>
                  <a:srgbClr val="FFFF00"/>
                </a:solidFill>
                <a:latin typeface="Bookman Old Style" pitchFamily="18" charset="0"/>
              </a:rPr>
              <a:t>Beliefs</a:t>
            </a:r>
          </a:p>
          <a:p>
            <a:pPr lvl="0">
              <a:buFont typeface="Wingdings" pitchFamily="2" charset="2"/>
              <a:buChar char="Ø"/>
            </a:pPr>
            <a:r>
              <a:rPr lang="en-US" sz="3200" b="1" dirty="0">
                <a:solidFill>
                  <a:srgbClr val="FFFF00"/>
                </a:solidFill>
                <a:latin typeface="Bookman Old Style" pitchFamily="18" charset="0"/>
              </a:rPr>
              <a:t>Values</a:t>
            </a:r>
          </a:p>
          <a:p>
            <a:pPr lvl="0">
              <a:buFont typeface="Wingdings" pitchFamily="2" charset="2"/>
              <a:buChar char="Ø"/>
            </a:pPr>
            <a:r>
              <a:rPr lang="en-US" sz="3200" b="1" dirty="0">
                <a:solidFill>
                  <a:srgbClr val="FFFF00"/>
                </a:solidFill>
                <a:latin typeface="Bookman Old Style" pitchFamily="18" charset="0"/>
              </a:rPr>
              <a:t>Attitudes</a:t>
            </a:r>
          </a:p>
          <a:p>
            <a:pPr lvl="0">
              <a:buFont typeface="Wingdings" pitchFamily="2" charset="2"/>
              <a:buChar char="Ø"/>
            </a:pPr>
            <a:r>
              <a:rPr lang="en-US" sz="3200" b="1" dirty="0" smtClean="0">
                <a:solidFill>
                  <a:srgbClr val="FFFF00"/>
                </a:solidFill>
                <a:latin typeface="Bookman Old Style" pitchFamily="18" charset="0"/>
              </a:rPr>
              <a:t>Behaviors</a:t>
            </a:r>
          </a:p>
          <a:p>
            <a:r>
              <a:rPr lang="en-US" sz="2000" dirty="0" smtClean="0">
                <a:latin typeface="Bookman Old Style" pitchFamily="18" charset="0"/>
              </a:rPr>
              <a:t>Identifying your target audience as a business can help craft marketing strategies and define your core customers. Instead of spending money and resources trying to cater to every consumer, defining a target audience allows for more intentional and personal outreach to those most likely to purchase your product or service.</a:t>
            </a:r>
          </a:p>
          <a:p>
            <a:pPr lvl="0"/>
            <a:endParaRPr lang="en-US" sz="3200" b="1" dirty="0">
              <a:solidFill>
                <a:srgbClr val="FFFF00"/>
              </a:solidFill>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6324600" cy="5170646"/>
          </a:xfrm>
          <a:prstGeom prst="rect">
            <a:avLst/>
          </a:prstGeom>
          <a:noFill/>
        </p:spPr>
        <p:txBody>
          <a:bodyPr wrap="square" rtlCol="0">
            <a:spAutoFit/>
          </a:bodyPr>
          <a:lstStyle/>
          <a:p>
            <a:r>
              <a:rPr lang="en-US" sz="2800" b="1" dirty="0" smtClean="0">
                <a:latin typeface="Bookman Old Style" pitchFamily="18" charset="0"/>
              </a:rPr>
              <a:t>Example </a:t>
            </a:r>
          </a:p>
          <a:p>
            <a:r>
              <a:rPr lang="en-US" sz="2000" b="1" dirty="0" smtClean="0">
                <a:latin typeface="Bookman Old Style" pitchFamily="18" charset="0"/>
              </a:rPr>
              <a:t>The </a:t>
            </a:r>
            <a:r>
              <a:rPr lang="en-US" sz="2000" b="1" dirty="0">
                <a:latin typeface="Bookman Old Style" pitchFamily="18" charset="0"/>
              </a:rPr>
              <a:t>Ideal </a:t>
            </a:r>
            <a:r>
              <a:rPr lang="en-US" sz="2400" b="1" dirty="0" smtClean="0">
                <a:solidFill>
                  <a:srgbClr val="FFFF00"/>
                </a:solidFill>
                <a:latin typeface="Bookman Old Style" pitchFamily="18" charset="0"/>
              </a:rPr>
              <a:t>Cosmopolitan</a:t>
            </a:r>
            <a:r>
              <a:rPr lang="en-US" sz="2000" b="1" dirty="0" smtClean="0">
                <a:latin typeface="Bookman Old Style" pitchFamily="18" charset="0"/>
              </a:rPr>
              <a:t>  </a:t>
            </a:r>
            <a:r>
              <a:rPr lang="en-US" sz="2000" b="1" dirty="0">
                <a:latin typeface="Bookman Old Style" pitchFamily="18" charset="0"/>
              </a:rPr>
              <a:t>Reader Is:</a:t>
            </a:r>
            <a:endParaRPr lang="en-US" sz="2000" dirty="0">
              <a:latin typeface="Bookman Old Style" pitchFamily="18" charset="0"/>
            </a:endParaRPr>
          </a:p>
          <a:p>
            <a:pPr lvl="0">
              <a:buFont typeface="Wingdings" pitchFamily="2" charset="2"/>
              <a:buChar char="Ø"/>
            </a:pPr>
            <a:r>
              <a:rPr lang="en-US" sz="2000" dirty="0">
                <a:latin typeface="Bookman Old Style" pitchFamily="18" charset="0"/>
              </a:rPr>
              <a:t>A woman</a:t>
            </a:r>
          </a:p>
          <a:p>
            <a:pPr lvl="0">
              <a:buFont typeface="Wingdings" pitchFamily="2" charset="2"/>
              <a:buChar char="Ø"/>
            </a:pPr>
            <a:r>
              <a:rPr lang="en-US" sz="2000" dirty="0">
                <a:latin typeface="Bookman Old Style" pitchFamily="18" charset="0"/>
              </a:rPr>
              <a:t>Between 18 and 49</a:t>
            </a:r>
          </a:p>
          <a:p>
            <a:pPr lvl="0">
              <a:buFont typeface="Wingdings" pitchFamily="2" charset="2"/>
              <a:buChar char="Ø"/>
            </a:pPr>
            <a:r>
              <a:rPr lang="en-US" sz="2000" dirty="0">
                <a:latin typeface="Bookman Old Style" pitchFamily="18" charset="0"/>
              </a:rPr>
              <a:t>A student or professional, single or married</a:t>
            </a:r>
          </a:p>
          <a:p>
            <a:r>
              <a:rPr lang="en-US" sz="2000" b="1" dirty="0">
                <a:latin typeface="Bookman Old Style" pitchFamily="18" charset="0"/>
              </a:rPr>
              <a:t>Interested In:</a:t>
            </a:r>
            <a:endParaRPr lang="en-US" sz="2000" dirty="0">
              <a:latin typeface="Bookman Old Style" pitchFamily="18" charset="0"/>
            </a:endParaRPr>
          </a:p>
          <a:p>
            <a:pPr lvl="0">
              <a:buFont typeface="Wingdings" pitchFamily="2" charset="2"/>
              <a:buChar char="Ø"/>
            </a:pPr>
            <a:r>
              <a:rPr lang="en-US" sz="2000" dirty="0">
                <a:latin typeface="Bookman Old Style" pitchFamily="18" charset="0"/>
              </a:rPr>
              <a:t>Fashion</a:t>
            </a:r>
          </a:p>
          <a:p>
            <a:pPr lvl="0">
              <a:buFont typeface="Wingdings" pitchFamily="2" charset="2"/>
              <a:buChar char="Ø"/>
            </a:pPr>
            <a:r>
              <a:rPr lang="en-US" sz="2000" dirty="0">
                <a:latin typeface="Bookman Old Style" pitchFamily="18" charset="0"/>
              </a:rPr>
              <a:t>Beauty</a:t>
            </a:r>
          </a:p>
          <a:p>
            <a:pPr lvl="0">
              <a:buFont typeface="Wingdings" pitchFamily="2" charset="2"/>
              <a:buChar char="Ø"/>
            </a:pPr>
            <a:r>
              <a:rPr lang="en-US" sz="2000" dirty="0">
                <a:latin typeface="Bookman Old Style" pitchFamily="18" charset="0"/>
              </a:rPr>
              <a:t>Sex and Dating</a:t>
            </a:r>
          </a:p>
          <a:p>
            <a:pPr lvl="0">
              <a:buFont typeface="Wingdings" pitchFamily="2" charset="2"/>
              <a:buChar char="Ø"/>
            </a:pPr>
            <a:r>
              <a:rPr lang="en-US" sz="2000" dirty="0">
                <a:latin typeface="Bookman Old Style" pitchFamily="18" charset="0"/>
              </a:rPr>
              <a:t>Health and Fitness</a:t>
            </a:r>
          </a:p>
          <a:p>
            <a:pPr lvl="0">
              <a:buFont typeface="Wingdings" pitchFamily="2" charset="2"/>
              <a:buChar char="Ø"/>
            </a:pPr>
            <a:r>
              <a:rPr lang="en-US" sz="2000" dirty="0">
                <a:latin typeface="Bookman Old Style" pitchFamily="18" charset="0"/>
              </a:rPr>
              <a:t>Food and Cocktails</a:t>
            </a:r>
          </a:p>
          <a:p>
            <a:pPr lvl="0">
              <a:buFont typeface="Wingdings" pitchFamily="2" charset="2"/>
              <a:buChar char="Ø"/>
            </a:pPr>
            <a:r>
              <a:rPr lang="en-US" sz="2000" dirty="0">
                <a:latin typeface="Bookman Old Style" pitchFamily="18" charset="0"/>
              </a:rPr>
              <a:t>Pop Culture</a:t>
            </a:r>
          </a:p>
          <a:p>
            <a:pPr lvl="0">
              <a:buFont typeface="Wingdings" pitchFamily="2" charset="2"/>
              <a:buChar char="Ø"/>
            </a:pPr>
            <a:r>
              <a:rPr lang="en-US" sz="2000" dirty="0">
                <a:latin typeface="Bookman Old Style" pitchFamily="18" charset="0"/>
              </a:rPr>
              <a:t>A believer in advancing her career</a:t>
            </a:r>
          </a:p>
          <a:p>
            <a:pPr lvl="0">
              <a:buFont typeface="Wingdings" pitchFamily="2" charset="2"/>
              <a:buChar char="Ø"/>
            </a:pPr>
            <a:r>
              <a:rPr lang="en-US" sz="2000" dirty="0">
                <a:latin typeface="Bookman Old Style" pitchFamily="18" charset="0"/>
              </a:rPr>
              <a:t>An advocate of being independent</a:t>
            </a:r>
          </a:p>
          <a:p>
            <a:pPr lvl="0">
              <a:buFont typeface="Wingdings" pitchFamily="2" charset="2"/>
              <a:buChar char="Ø"/>
            </a:pPr>
            <a:r>
              <a:rPr lang="en-US" sz="2000" dirty="0">
                <a:latin typeface="Bookman Old Style" pitchFamily="18" charset="0"/>
              </a:rPr>
              <a:t>Up-to-date with current events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533400"/>
            <a:ext cx="7924800" cy="5570756"/>
          </a:xfrm>
          <a:prstGeom prst="rect">
            <a:avLst/>
          </a:prstGeom>
          <a:noFill/>
        </p:spPr>
        <p:txBody>
          <a:bodyPr wrap="square" rtlCol="0">
            <a:spAutoFit/>
          </a:bodyPr>
          <a:lstStyle/>
          <a:p>
            <a:pPr algn="just"/>
            <a:r>
              <a:rPr lang="en-US" sz="2800" b="1" dirty="0" smtClean="0">
                <a:latin typeface="Bookman Old Style" pitchFamily="18" charset="0"/>
              </a:rPr>
              <a:t>How Target Audiences Work</a:t>
            </a:r>
          </a:p>
          <a:p>
            <a:pPr algn="just"/>
            <a:endParaRPr lang="en-US" sz="2800" b="1" dirty="0" smtClean="0">
              <a:latin typeface="Bookman Old Style" pitchFamily="18" charset="0"/>
            </a:endParaRPr>
          </a:p>
          <a:p>
            <a:pPr algn="just">
              <a:buFont typeface="Wingdings" pitchFamily="2" charset="2"/>
              <a:buChar char="Ø"/>
            </a:pPr>
            <a:r>
              <a:rPr lang="en-US" sz="2000" dirty="0" smtClean="0">
                <a:latin typeface="Bookman Old Style" pitchFamily="18" charset="0"/>
              </a:rPr>
              <a:t>The best way to find your target audience is by first thinking about the specific needs your product or service fulfills. </a:t>
            </a:r>
          </a:p>
          <a:p>
            <a:pPr algn="just">
              <a:buFont typeface="Wingdings" pitchFamily="2" charset="2"/>
              <a:buChar char="Ø"/>
            </a:pPr>
            <a:r>
              <a:rPr lang="en-US" sz="2000" dirty="0" smtClean="0">
                <a:latin typeface="Bookman Old Style" pitchFamily="18" charset="0"/>
              </a:rPr>
              <a:t>It's important to identify the main point, and then determine who has those main points.</a:t>
            </a:r>
          </a:p>
          <a:p>
            <a:pPr algn="just">
              <a:buFont typeface="Wingdings" pitchFamily="2" charset="2"/>
              <a:buChar char="Ø"/>
            </a:pPr>
            <a:r>
              <a:rPr lang="en-US" sz="2000" dirty="0" smtClean="0">
                <a:latin typeface="Bookman Old Style" pitchFamily="18" charset="0"/>
              </a:rPr>
              <a:t>The more specific you can identify your target audience's demographic, the more effective you can advertise to them. </a:t>
            </a:r>
          </a:p>
          <a:p>
            <a:pPr algn="just">
              <a:buFont typeface="Wingdings" pitchFamily="2" charset="2"/>
              <a:buChar char="Ø"/>
            </a:pPr>
            <a:r>
              <a:rPr lang="en-US" sz="2000" dirty="0" smtClean="0">
                <a:latin typeface="Bookman Old Style" pitchFamily="18" charset="0"/>
              </a:rPr>
              <a:t>If your product is very general in nature, you won't have to do as much market research to find your target audience.</a:t>
            </a:r>
          </a:p>
          <a:p>
            <a:pPr algn="just">
              <a:buFont typeface="Wingdings" pitchFamily="2" charset="2"/>
              <a:buChar char="Ø"/>
            </a:pPr>
            <a:r>
              <a:rPr lang="en-US" sz="2000" dirty="0" smtClean="0">
                <a:latin typeface="Bookman Old Style" pitchFamily="18" charset="0"/>
              </a:rPr>
              <a:t>If the audience is more specific, it's important to gather data about your customers so you can narrow-focus. </a:t>
            </a:r>
          </a:p>
          <a:p>
            <a:pPr algn="just">
              <a:buFont typeface="Wingdings" pitchFamily="2" charset="2"/>
              <a:buChar char="Ø"/>
            </a:pPr>
            <a:r>
              <a:rPr lang="en-US" sz="2000" dirty="0" smtClean="0">
                <a:latin typeface="Bookman Old Style" pitchFamily="18" charset="0"/>
              </a:rPr>
              <a:t>One way to collect data is to offer a special price or coupon code to those who visit your website or business if they fill out a survey that captures the information you need.</a:t>
            </a:r>
          </a:p>
          <a:p>
            <a:pPr algn="just">
              <a:buFont typeface="Wingdings" pitchFamily="2" charset="2"/>
              <a:buChar char="Ø"/>
            </a:pPr>
            <a:r>
              <a:rPr lang="en-US" sz="2000" b="1" dirty="0" smtClean="0">
                <a:solidFill>
                  <a:srgbClr val="FFFF00"/>
                </a:solidFill>
                <a:latin typeface="Bookman Old Style" pitchFamily="18" charset="0"/>
              </a:rPr>
              <a:t>Market research</a:t>
            </a:r>
            <a:r>
              <a:rPr lang="en-US" sz="2000" dirty="0" smtClean="0">
                <a:latin typeface="Bookman Old Style" pitchFamily="18" charset="0"/>
              </a:rPr>
              <a:t> companies can also help conduct this type of research.</a:t>
            </a:r>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7620000" cy="4955203"/>
          </a:xfrm>
          <a:prstGeom prst="rect">
            <a:avLst/>
          </a:prstGeom>
          <a:noFill/>
        </p:spPr>
        <p:txBody>
          <a:bodyPr wrap="square" rtlCol="0">
            <a:spAutoFit/>
          </a:bodyPr>
          <a:lstStyle/>
          <a:p>
            <a:r>
              <a:rPr lang="en-US" sz="2800" b="1" dirty="0">
                <a:latin typeface="Bookman Old Style" pitchFamily="18" charset="0"/>
              </a:rPr>
              <a:t>The Importance of Defining Your Target Audience</a:t>
            </a:r>
          </a:p>
          <a:p>
            <a:r>
              <a:rPr lang="en-US" sz="2000" dirty="0">
                <a:latin typeface="Bookman Old Style" pitchFamily="18" charset="0"/>
              </a:rPr>
              <a:t>If you are wondering why it’s so important to define your target audience, here’s my simple response: how can you create relevant content if you don’t have a clear vision of who you want to buy your products or services? You can’t.</a:t>
            </a:r>
          </a:p>
          <a:p>
            <a:r>
              <a:rPr lang="en-US" sz="2000" dirty="0">
                <a:latin typeface="Bookman Old Style" pitchFamily="18" charset="0"/>
              </a:rPr>
              <a:t>Once you identify your target audience, you can tailor your messages to that group of people in a clear and engaging manner.</a:t>
            </a:r>
          </a:p>
          <a:p>
            <a:r>
              <a:rPr lang="en-US" sz="2000" dirty="0">
                <a:latin typeface="Bookman Old Style" pitchFamily="18" charset="0"/>
              </a:rPr>
              <a:t>A brand that has done an excellent job in defining and focusing content for their target audience is Cosmopolitan </a:t>
            </a:r>
            <a:r>
              <a:rPr lang="en-US" sz="2000" dirty="0" smtClean="0">
                <a:latin typeface="Bookman Old Style" pitchFamily="18" charset="0"/>
              </a:rPr>
              <a:t>magazine. In </a:t>
            </a:r>
            <a:r>
              <a:rPr lang="en-US" sz="2000" dirty="0">
                <a:latin typeface="Bookman Old Style" pitchFamily="18" charset="0"/>
              </a:rPr>
              <a:t>fact, the magazine, available in many versions all over the world, has done a fabulous job at empowering women and providing us with interesting and relevant content.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7239000" cy="4370427"/>
          </a:xfrm>
          <a:prstGeom prst="rect">
            <a:avLst/>
          </a:prstGeom>
          <a:noFill/>
        </p:spPr>
        <p:txBody>
          <a:bodyPr wrap="square" rtlCol="0">
            <a:spAutoFit/>
          </a:bodyPr>
          <a:lstStyle/>
          <a:p>
            <a:r>
              <a:rPr lang="en-US" sz="2000" dirty="0" smtClean="0">
                <a:latin typeface="Bookman Old Style" pitchFamily="18" charset="0"/>
              </a:rPr>
              <a:t>Now  we understand the importance of establishing your target audience, we must define it. If your target audience is who you want to sell your products and services to, some important questions to ask yourself include: Who is your ideal customer? Who will benefit from investing in your company? In terms of content marketing, who is going to engage with your brand? Who will share, interact with and promote your brand?</a:t>
            </a:r>
          </a:p>
          <a:p>
            <a:r>
              <a:rPr lang="en-US" sz="2000" dirty="0" smtClean="0">
                <a:latin typeface="Bookman Old Style" pitchFamily="18" charset="0"/>
              </a:rPr>
              <a:t>To answer these questions and to define your target audience, it’s crucial to address both demographic and psychographic data. This will provide you with specific information, further enabling you to mold your content marketing strategy</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533400"/>
            <a:ext cx="6705600" cy="5755422"/>
          </a:xfrm>
          <a:prstGeom prst="rect">
            <a:avLst/>
          </a:prstGeom>
          <a:noFill/>
        </p:spPr>
        <p:txBody>
          <a:bodyPr wrap="square" rtlCol="0">
            <a:spAutoFit/>
          </a:bodyPr>
          <a:lstStyle/>
          <a:p>
            <a:pPr algn="just"/>
            <a:r>
              <a:rPr lang="en-US" sz="2800" b="1" dirty="0" smtClean="0">
                <a:latin typeface="Bookman Old Style" pitchFamily="18" charset="0"/>
              </a:rPr>
              <a:t>Benefits of Target Audiences</a:t>
            </a:r>
          </a:p>
          <a:p>
            <a:pPr algn="just">
              <a:buFont typeface="Wingdings" pitchFamily="2" charset="2"/>
              <a:buChar char="Ø"/>
            </a:pPr>
            <a:r>
              <a:rPr lang="en-US" sz="2000" dirty="0" smtClean="0">
                <a:latin typeface="Bookman Old Style" pitchFamily="18" charset="0"/>
              </a:rPr>
              <a:t>Target audiences help businesses advertise more efficiently as you know who your target audience is and how to reach them.</a:t>
            </a:r>
          </a:p>
          <a:p>
            <a:pPr algn="just">
              <a:buFont typeface="Wingdings" pitchFamily="2" charset="2"/>
              <a:buChar char="Ø"/>
            </a:pPr>
            <a:r>
              <a:rPr lang="en-US" sz="2000" dirty="0" smtClean="0">
                <a:latin typeface="Bookman Old Style" pitchFamily="18" charset="0"/>
              </a:rPr>
              <a:t> While it's important to reach as many people as possible, and it often seems like focusing only on specific </a:t>
            </a:r>
            <a:r>
              <a:rPr lang="en-US" sz="2000" b="1" dirty="0" smtClean="0">
                <a:latin typeface="Bookman Old Style" pitchFamily="18" charset="0"/>
              </a:rPr>
              <a:t>segments of the population</a:t>
            </a:r>
            <a:r>
              <a:rPr lang="en-US" sz="2000" dirty="0" smtClean="0">
                <a:latin typeface="Bookman Old Style" pitchFamily="18" charset="0"/>
              </a:rPr>
              <a:t> is limiting, you need to reach potential consumers directly. </a:t>
            </a:r>
          </a:p>
          <a:p>
            <a:pPr algn="just">
              <a:buFont typeface="Wingdings" pitchFamily="2" charset="2"/>
              <a:buChar char="Ø"/>
            </a:pPr>
            <a:r>
              <a:rPr lang="en-US" sz="2000" dirty="0" smtClean="0">
                <a:latin typeface="Bookman Old Style" pitchFamily="18" charset="0"/>
              </a:rPr>
              <a:t>Directly reaching those interested in your product or service will ultimately put more money in your pocket. Therefore, before you decide what your message is and how to deliver it, you need to understand who you will be receiving it.</a:t>
            </a:r>
          </a:p>
          <a:p>
            <a:pPr algn="just">
              <a:buFont typeface="Wingdings" pitchFamily="2" charset="2"/>
              <a:buChar char="Ø"/>
            </a:pPr>
            <a:r>
              <a:rPr lang="en-US" sz="2000" dirty="0" smtClean="0">
                <a:latin typeface="Bookman Old Style" pitchFamily="18" charset="0"/>
              </a:rPr>
              <a:t>For people to buy into a product or service, they need to relate to the message's tone and content. </a:t>
            </a:r>
          </a:p>
          <a:p>
            <a:pPr algn="just">
              <a:buFont typeface="Wingdings" pitchFamily="2" charset="2"/>
              <a:buChar char="Ø"/>
            </a:pPr>
            <a:r>
              <a:rPr lang="en-US" sz="2000" dirty="0" smtClean="0">
                <a:latin typeface="Bookman Old Style" pitchFamily="18" charset="0"/>
              </a:rPr>
              <a:t>By striking a chord with someone, a personal connection is made, and trust is established. </a:t>
            </a:r>
          </a:p>
          <a:p>
            <a:pPr algn="just"/>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7086600" cy="4419600"/>
          </a:xfrm>
          <a:prstGeom prst="rect">
            <a:avLst/>
          </a:prstGeom>
          <a:noFill/>
        </p:spPr>
        <p:txBody>
          <a:bodyPr wrap="square" rtlCol="0">
            <a:spAutoFit/>
          </a:bodyPr>
          <a:lstStyle/>
          <a:p>
            <a:r>
              <a:rPr lang="en-US" sz="2800" b="1" dirty="0" smtClean="0">
                <a:latin typeface="Bookman Old Style" pitchFamily="18" charset="0"/>
              </a:rPr>
              <a:t>Criticism of Target Audiences</a:t>
            </a:r>
          </a:p>
          <a:p>
            <a:endParaRPr lang="en-US" sz="2800" b="1" dirty="0" smtClean="0">
              <a:latin typeface="Bookman Old Style" pitchFamily="18" charset="0"/>
            </a:endParaRPr>
          </a:p>
          <a:p>
            <a:r>
              <a:rPr lang="en-US" sz="2000" dirty="0" smtClean="0">
                <a:latin typeface="Bookman Old Style" pitchFamily="18" charset="0"/>
              </a:rPr>
              <a:t>One drawback of a target audience is that companies may become too narrow-focused on the defined target audience that they overlook or disregard other potential consumers. Even well-researched target audiences may mistakenly exclude people who are interested in the product or service, so it's important to use target audiences as baselines, not the end-all. As your product and service offerings begin to expand, it's essential to continuously reevaluate your target audience.</a:t>
            </a:r>
          </a:p>
          <a:p>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745</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Target Audience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9</cp:revision>
  <dcterms:created xsi:type="dcterms:W3CDTF">2020-10-28T04:46:06Z</dcterms:created>
  <dcterms:modified xsi:type="dcterms:W3CDTF">2020-10-28T06:02:27Z</dcterms:modified>
</cp:coreProperties>
</file>